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32" r:id="rId2"/>
    <p:sldId id="333" r:id="rId3"/>
    <p:sldId id="334" r:id="rId4"/>
    <p:sldId id="301" r:id="rId5"/>
    <p:sldId id="329" r:id="rId6"/>
    <p:sldId id="295" r:id="rId7"/>
    <p:sldId id="299" r:id="rId8"/>
    <p:sldId id="290" r:id="rId9"/>
    <p:sldId id="335" r:id="rId10"/>
    <p:sldId id="326" r:id="rId11"/>
    <p:sldId id="336" r:id="rId12"/>
    <p:sldId id="337" r:id="rId13"/>
    <p:sldId id="338" r:id="rId14"/>
    <p:sldId id="339" r:id="rId15"/>
    <p:sldId id="330" r:id="rId16"/>
    <p:sldId id="303" r:id="rId17"/>
    <p:sldId id="340" r:id="rId18"/>
    <p:sldId id="331" r:id="rId19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0000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1"/>
    <p:restoredTop sz="94660"/>
  </p:normalViewPr>
  <p:slideViewPr>
    <p:cSldViewPr showGuides="1">
      <p:cViewPr varScale="1">
        <p:scale>
          <a:sx n="62" d="100"/>
          <a:sy n="62" d="100"/>
        </p:scale>
        <p:origin x="91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8C48EC-D6B6-485B-9297-96E8F41D708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6DD984-E79B-4202-A8A3-3F7AE2DDC24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4</a:t>
            </a:fld>
            <a:endParaRPr lang="en-US" altLang="en-US" sz="1200" dirty="0"/>
          </a:p>
        </p:txBody>
      </p:sp>
      <p:sp>
        <p:nvSpPr>
          <p:cNvPr id="7171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2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lang="en-US" altLang="en-US" dirty="0"/>
              <a:t>bye</a:t>
            </a:r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1F3D5C-7AA7-42EF-90BA-4348DBF004B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A79D5F-B7B0-4B48-A344-D617E29444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1F3D5C-7AA7-42EF-90BA-4348DBF004B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A79D5F-B7B0-4B48-A344-D617E29444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1F3D5C-7AA7-42EF-90BA-4348DBF004B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A79D5F-B7B0-4B48-A344-D617E29444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1F3D5C-7AA7-42EF-90BA-4348DBF004B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A79D5F-B7B0-4B48-A344-D617E29444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1F3D5C-7AA7-42EF-90BA-4348DBF004B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A79D5F-B7B0-4B48-A344-D617E29444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1F3D5C-7AA7-42EF-90BA-4348DBF004B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A79D5F-B7B0-4B48-A344-D617E29444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1F3D5C-7AA7-42EF-90BA-4348DBF004B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A79D5F-B7B0-4B48-A344-D617E29444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1F3D5C-7AA7-42EF-90BA-4348DBF004B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A79D5F-B7B0-4B48-A344-D617E29444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1F3D5C-7AA7-42EF-90BA-4348DBF004B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A79D5F-B7B0-4B48-A344-D617E29444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1F3D5C-7AA7-42EF-90BA-4348DBF004B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A79D5F-B7B0-4B48-A344-D617E29444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1F3D5C-7AA7-42EF-90BA-4348DBF004B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A79D5F-B7B0-4B48-A344-D617E29444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1F3D5C-7AA7-42EF-90BA-4348DBF004B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A79D5F-B7B0-4B48-A344-D617E29444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1F3D5C-7AA7-42EF-90BA-4348DBF004B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A79D5F-B7B0-4B48-A344-D617E29444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THU%20THUY\Desktop\Mam%20non%20KS-Th\Oto.MP3" TargetMode="External"/><Relationship Id="rId1" Type="http://schemas.microsoft.com/office/2007/relationships/media" Target="file:///C:\Documents%20and%20Settings\THU%20THUY\Desktop\Mam%20non%20KS-Th\Oto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87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1821885" y="2556705"/>
            <a:ext cx="8693715" cy="1401343"/>
          </a:xfrm>
          <a:prstGeom prst="rect">
            <a:avLst/>
          </a:prstGeom>
          <a:noFill/>
        </p:spPr>
        <p:txBody>
          <a:bodyPr wrap="none" numCol="1">
            <a:prstTxWarp prst="textStop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385" b="1" i="0" u="none" strike="noStrike" kern="1200" cap="none" spc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 Đất Nung (tiếp)</a:t>
            </a:r>
          </a:p>
        </p:txBody>
      </p:sp>
      <p:sp>
        <p:nvSpPr>
          <p:cNvPr id="2" name="Rectangle 1"/>
          <p:cNvSpPr/>
          <p:nvPr/>
        </p:nvSpPr>
        <p:spPr>
          <a:xfrm>
            <a:off x="3214688" y="1319213"/>
            <a:ext cx="6197600" cy="9067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None/>
            </a:pPr>
            <a:r>
              <a:rPr sz="53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- </a:t>
            </a:r>
            <a:r>
              <a:rPr sz="53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sz="53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53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/>
          <p:nvPr/>
        </p:nvSpPr>
        <p:spPr>
          <a:xfrm>
            <a:off x="565150" y="796925"/>
            <a:ext cx="10585450" cy="584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buNone/>
            </a:pPr>
            <a:r>
              <a:rPr lang="en-US" altLang="zh-CN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Đất Nung đã l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 khi thấy hai người bột gặp nạn?</a:t>
            </a: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2788" y="1452563"/>
            <a:ext cx="8983662" cy="6016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buNone/>
            </a:pPr>
            <a:r>
              <a:rPr lang="fr-FR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nhảy xuống nước, vớt họ lên bờ phơi nắng.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647700" y="2146300"/>
            <a:ext cx="10420350" cy="11080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buNone/>
            </a:pPr>
            <a:r>
              <a:rPr lang="fr-FR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Vì sao Đất Nung có thể nhảy xuống nước cứu hai người bột?</a:t>
            </a: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28"/>
          <p:cNvSpPr txBox="1"/>
          <p:nvPr/>
        </p:nvSpPr>
        <p:spPr>
          <a:xfrm>
            <a:off x="647700" y="3465513"/>
            <a:ext cx="10863263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buNone/>
            </a:pPr>
            <a:r>
              <a:rPr lang="fr-FR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Đất Nung đã được nung trong lửa, chịu được nắng mưa, không sợ nước, không bị nhũn chân tay khi gặp nước.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6" grpId="0"/>
      <p:bldP spid="6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538" y="1131888"/>
            <a:ext cx="10929937" cy="57626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fr-FR" altLang="en-US" sz="3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Theo em, câu nói cộc tuếch của Đất Nung có ý nghĩa gì?</a:t>
            </a:r>
            <a:endParaRPr lang="en-US" altLang="en-US" sz="33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888" y="1889125"/>
            <a:ext cx="10807700" cy="9318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fr-FR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Câu nói của Đất Nung thông cảm với 2 người bột chỉ sống trong lọ thủy tinh, không chịu được thử thách.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863" y="3001963"/>
            <a:ext cx="10807700" cy="93186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fr-FR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Câu nói của Đất Nung thông cảm với 2 người bột chỉ sống trong lọ sứ, không chịu được thử thách.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538" y="3467100"/>
            <a:ext cx="10518775" cy="17938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fr-FR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nói đó có ý khuyên con người ta muốn trở th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người có ích cần phải rèn luyện mới cứng cáp, chịu được thử thách, khó khăn. đừng quen cuộc sống sung sướng m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chịu rèn luyện mình.</a:t>
            </a:r>
            <a:endParaRPr lang="en-US" altLang="en-US" sz="28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3179763" y="1336675"/>
            <a:ext cx="5978525" cy="676275"/>
          </a:xfrm>
          <a:ln/>
        </p:spPr>
        <p:txBody>
          <a:bodyPr vert="horz" wrap="square" lIns="91440" tIns="45720" rIns="91440" bIns="45720" anchor="t" anchorCtr="0"/>
          <a:lstStyle/>
          <a:p>
            <a:pPr marL="53975" indent="0" algn="ctr">
              <a:buClrTx/>
              <a:buSzTx/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Đất Nung (tiếp theo)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3" name="Hộp_Văn_Bản 11"/>
          <p:cNvSpPr txBox="1"/>
          <p:nvPr/>
        </p:nvSpPr>
        <p:spPr>
          <a:xfrm>
            <a:off x="2082800" y="385763"/>
            <a:ext cx="8172450" cy="973137"/>
          </a:xfrm>
          <a:prstGeom prst="rect">
            <a:avLst/>
          </a:prstGeom>
          <a:noFill/>
          <a:ln w="9525">
            <a:noFill/>
          </a:ln>
        </p:spPr>
        <p:txBody>
          <a:bodyPr lIns="110249" tIns="55125" rIns="110249" bIns="55125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tháng 12 n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2021</a:t>
            </a:r>
          </a:p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alt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2800" u="sng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527800" y="2108200"/>
            <a:ext cx="0" cy="373856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365" name="Text Box 402"/>
          <p:cNvSpPr txBox="1"/>
          <p:nvPr/>
        </p:nvSpPr>
        <p:spPr>
          <a:xfrm>
            <a:off x="1928813" y="4652963"/>
            <a:ext cx="31956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Đọc từ: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oảng hốt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6" name="Text Box 48"/>
          <p:cNvSpPr txBox="1"/>
          <p:nvPr/>
        </p:nvSpPr>
        <p:spPr>
          <a:xfrm>
            <a:off x="3216275" y="5148263"/>
            <a:ext cx="12588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nhũn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7" name="Text Box 48"/>
          <p:cNvSpPr txBox="1"/>
          <p:nvPr/>
        </p:nvSpPr>
        <p:spPr>
          <a:xfrm>
            <a:off x="3200400" y="5695950"/>
            <a:ext cx="22034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cộc tuếch.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8" name="Rectangle 13"/>
          <p:cNvSpPr/>
          <p:nvPr/>
        </p:nvSpPr>
        <p:spPr>
          <a:xfrm>
            <a:off x="681038" y="2038350"/>
            <a:ext cx="5967412" cy="50006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1: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người bột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công chúa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9" name="Rectangle 18"/>
          <p:cNvSpPr/>
          <p:nvPr/>
        </p:nvSpPr>
        <p:spPr>
          <a:xfrm>
            <a:off x="773113" y="4029075"/>
            <a:ext cx="4138612" cy="5000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4: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lại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0" name="Rectangle 21"/>
          <p:cNvSpPr/>
          <p:nvPr/>
        </p:nvSpPr>
        <p:spPr>
          <a:xfrm>
            <a:off x="735013" y="3365500"/>
            <a:ext cx="5106987" cy="50006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thuyền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bột lại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1" name="Rectangle 22"/>
          <p:cNvSpPr/>
          <p:nvPr/>
        </p:nvSpPr>
        <p:spPr>
          <a:xfrm>
            <a:off x="811213" y="2700338"/>
            <a:ext cx="5229225" cy="50006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2: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công chúa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trốn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2" name="Rectangle 17"/>
          <p:cNvSpPr/>
          <p:nvPr/>
        </p:nvSpPr>
        <p:spPr>
          <a:xfrm>
            <a:off x="6648450" y="2073275"/>
            <a:ext cx="4841875" cy="9318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1: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Kể lại tai nạn của hai người bột.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3050" y="3200400"/>
            <a:ext cx="5157788" cy="9318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2: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cuối b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kể chuyện Đất Nung cứu bạn.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0863" y="836613"/>
            <a:ext cx="8207375" cy="5619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Câu chuyện n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còn có thể đặt tên l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325" y="1773238"/>
            <a:ext cx="8305800" cy="22701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57175" lvl="0" indent="-257175" eaLnBrk="1" hangingPunct="1">
              <a:spcBef>
                <a:spcPts val="600"/>
              </a:spcBef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 gỗ hơn tốt nước sơn.</a:t>
            </a:r>
          </a:p>
          <a:p>
            <a:pPr marL="257175" lvl="0" indent="-257175" eaLnBrk="1" hangingPunct="1">
              <a:spcBef>
                <a:spcPts val="600"/>
              </a:spcBef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 thử v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ng, gian nan thử sức.</a:t>
            </a:r>
          </a:p>
          <a:p>
            <a:pPr marL="257175" lvl="0" indent="-257175" eaLnBrk="1" hangingPunct="1">
              <a:spcBef>
                <a:spcPts val="600"/>
              </a:spcBef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Nung dũng cảm.</a:t>
            </a:r>
          </a:p>
          <a:p>
            <a:pPr marL="257175" lvl="0" indent="-257175" eaLnBrk="1" hangingPunct="1">
              <a:spcBef>
                <a:spcPts val="600"/>
              </a:spcBef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rèn luyện để trở th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người có ích.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1813" y="4724400"/>
            <a:ext cx="6105525" cy="5778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 của b</a:t>
            </a:r>
            <a:r>
              <a:rPr lang="en-US" altLang="en-US" sz="33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3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</a:t>
            </a:r>
            <a:r>
              <a:rPr lang="en-US" altLang="en-US" sz="33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3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altLang="en-US" sz="33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3179763" y="1336675"/>
            <a:ext cx="5978525" cy="676275"/>
          </a:xfrm>
          <a:ln/>
        </p:spPr>
        <p:txBody>
          <a:bodyPr vert="horz" wrap="square" lIns="91440" tIns="45720" rIns="91440" bIns="45720" anchor="t" anchorCtr="0"/>
          <a:lstStyle/>
          <a:p>
            <a:pPr marL="53975" indent="0" algn="ctr">
              <a:buClrTx/>
              <a:buSzTx/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Đất Nung (tiếp theo)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1" name="Hộp_Văn_Bản 11"/>
          <p:cNvSpPr txBox="1"/>
          <p:nvPr/>
        </p:nvSpPr>
        <p:spPr>
          <a:xfrm>
            <a:off x="2082800" y="385763"/>
            <a:ext cx="8172450" cy="973137"/>
          </a:xfrm>
          <a:prstGeom prst="rect">
            <a:avLst/>
          </a:prstGeom>
          <a:noFill/>
          <a:ln w="9525">
            <a:noFill/>
          </a:ln>
        </p:spPr>
        <p:txBody>
          <a:bodyPr lIns="110249" tIns="55125" rIns="110249" bIns="55125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tháng 12 n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2021</a:t>
            </a:r>
          </a:p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alt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2800" u="sng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527800" y="2211388"/>
            <a:ext cx="0" cy="373856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413" name="Text Box 402"/>
          <p:cNvSpPr txBox="1"/>
          <p:nvPr/>
        </p:nvSpPr>
        <p:spPr>
          <a:xfrm>
            <a:off x="1928813" y="4652963"/>
            <a:ext cx="31956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Đọc từ: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oảng hốt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4" name="Text Box 48"/>
          <p:cNvSpPr txBox="1"/>
          <p:nvPr/>
        </p:nvSpPr>
        <p:spPr>
          <a:xfrm>
            <a:off x="3216275" y="5148263"/>
            <a:ext cx="12588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nhũn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5" name="Text Box 48"/>
          <p:cNvSpPr txBox="1"/>
          <p:nvPr/>
        </p:nvSpPr>
        <p:spPr>
          <a:xfrm>
            <a:off x="3200400" y="5695950"/>
            <a:ext cx="22034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cộc tuếch.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6" name="Rectangle 13"/>
          <p:cNvSpPr/>
          <p:nvPr/>
        </p:nvSpPr>
        <p:spPr>
          <a:xfrm>
            <a:off x="681038" y="2038350"/>
            <a:ext cx="5967412" cy="50006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1: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người bột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công chúa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7" name="Rectangle 18"/>
          <p:cNvSpPr/>
          <p:nvPr/>
        </p:nvSpPr>
        <p:spPr>
          <a:xfrm>
            <a:off x="773113" y="4029075"/>
            <a:ext cx="4138612" cy="5000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4: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lại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8" name="Rectangle 21"/>
          <p:cNvSpPr/>
          <p:nvPr/>
        </p:nvSpPr>
        <p:spPr>
          <a:xfrm>
            <a:off x="735013" y="3365500"/>
            <a:ext cx="5106987" cy="50006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thuyền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bột lại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9" name="Rectangle 22"/>
          <p:cNvSpPr/>
          <p:nvPr/>
        </p:nvSpPr>
        <p:spPr>
          <a:xfrm>
            <a:off x="811213" y="2700338"/>
            <a:ext cx="5229225" cy="50006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2: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công chúa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trốn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20" name="Rectangle 17"/>
          <p:cNvSpPr/>
          <p:nvPr/>
        </p:nvSpPr>
        <p:spPr>
          <a:xfrm>
            <a:off x="6648450" y="2073275"/>
            <a:ext cx="4841875" cy="9318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1: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Kể lại tai nạn của hai người bột.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21" name="Rectangle 12"/>
          <p:cNvSpPr/>
          <p:nvPr/>
        </p:nvSpPr>
        <p:spPr>
          <a:xfrm>
            <a:off x="6623050" y="3200400"/>
            <a:ext cx="5157788" cy="9318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2: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cuối b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kể chuyện Đất Nung cứu bạn.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23050" y="4252913"/>
            <a:ext cx="5516563" cy="179228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Đất Nung nhờ  dám nung mình trong lửa đã trở th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người hữu ích, cứu sống được hai người bột yếu đuối.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875"/>
            <a:ext cx="12192000" cy="6889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411" name="Group 5"/>
          <p:cNvGrpSpPr/>
          <p:nvPr/>
        </p:nvGrpSpPr>
        <p:grpSpPr>
          <a:xfrm>
            <a:off x="2409825" y="1811338"/>
            <a:ext cx="7791450" cy="1101725"/>
            <a:chOff x="2160948" y="1406693"/>
            <a:chExt cx="7790441" cy="1100479"/>
          </a:xfrm>
        </p:grpSpPr>
        <p:pic>
          <p:nvPicPr>
            <p:cNvPr id="18436" name="图片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8476" y="1425427"/>
              <a:ext cx="6315383" cy="10817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37" name="文本框 92"/>
            <p:cNvSpPr txBox="1"/>
            <p:nvPr/>
          </p:nvSpPr>
          <p:spPr>
            <a:xfrm>
              <a:off x="2160948" y="1406693"/>
              <a:ext cx="7790441" cy="9225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90000"/>
                </a:lnSpc>
                <a:spcBef>
                  <a:spcPts val="1000"/>
                </a:spcBef>
                <a:buFontTx/>
                <a:buNone/>
              </a:pPr>
              <a:r>
                <a:rPr lang="en-US" altLang="en-US" sz="6000" dirty="0" err="1">
                  <a:solidFill>
                    <a:srgbClr val="FF0000"/>
                  </a:solidFill>
                  <a:latin typeface=".VnAristote" panose="020B7200000000000000" pitchFamily="34" charset="0"/>
                  <a:cs typeface="Tahoma" panose="020B0604030504040204" pitchFamily="34" charset="0"/>
                </a:rPr>
                <a:t>Vận</a:t>
              </a:r>
              <a:r>
                <a:rPr lang="en-US" altLang="en-US" sz="6000" dirty="0">
                  <a:solidFill>
                    <a:srgbClr val="FF0000"/>
                  </a:solidFill>
                  <a:latin typeface=".VnAristote" panose="020B72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6000" dirty="0" err="1">
                  <a:solidFill>
                    <a:srgbClr val="FF0000"/>
                  </a:solidFill>
                  <a:latin typeface=".VnAristote" panose="020B7200000000000000" pitchFamily="34" charset="0"/>
                  <a:cs typeface="Tahoma" panose="020B0604030504040204" pitchFamily="34" charset="0"/>
                </a:rPr>
                <a:t>dụng</a:t>
              </a:r>
              <a:endParaRPr lang="en-US" altLang="en-US" sz="6000" dirty="0">
                <a:solidFill>
                  <a:srgbClr val="FF0000"/>
                </a:solidFill>
                <a:latin typeface=".VnAristote" panose="020B7200000000000000" pitchFamily="34" charset="0"/>
                <a:ea typeface="Tahoma" panose="020B0604030504040204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5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5300" y="1052513"/>
            <a:ext cx="11361738" cy="442436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Hai ng­ười bột tỉnh dần, nhận ra bạn cũ thì lạ quá, kêu lên:</a:t>
            </a:r>
            <a:b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Ôi chính anh đã cứu chúng tôi đấy ư? Sao trông anh khác thế?</a:t>
            </a:r>
            <a:b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Có gì đâu tại tớ nung trong lửa. Bây giờ tớ có thể phơi nắng, phơi mưa h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đời người.</a:t>
            </a:r>
            <a:b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công chúa phục quá, thì th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với ch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kị sĩ:</a:t>
            </a:r>
            <a:b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-Thế m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chúng mình mới chìm xuống nước đã vữa ra.</a:t>
            </a:r>
            <a:b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Đất Nung đánh một câu cộc tuếch:</a:t>
            </a:r>
            <a:b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Vì các đằng ấy ở trong lọ thủy tinh m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1800" b="1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Line 28"/>
          <p:cNvSpPr/>
          <p:nvPr/>
        </p:nvSpPr>
        <p:spPr>
          <a:xfrm>
            <a:off x="8523288" y="1557338"/>
            <a:ext cx="1008062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" name="Line 28"/>
          <p:cNvSpPr/>
          <p:nvPr/>
        </p:nvSpPr>
        <p:spPr>
          <a:xfrm>
            <a:off x="10128250" y="1989138"/>
            <a:ext cx="136842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" name="Line 28"/>
          <p:cNvSpPr/>
          <p:nvPr/>
        </p:nvSpPr>
        <p:spPr>
          <a:xfrm>
            <a:off x="3432175" y="3500438"/>
            <a:ext cx="158432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" name="Line 28"/>
          <p:cNvSpPr/>
          <p:nvPr/>
        </p:nvSpPr>
        <p:spPr>
          <a:xfrm>
            <a:off x="8964613" y="4005263"/>
            <a:ext cx="9144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" name="Line 28"/>
          <p:cNvSpPr/>
          <p:nvPr/>
        </p:nvSpPr>
        <p:spPr>
          <a:xfrm>
            <a:off x="5016500" y="4437063"/>
            <a:ext cx="15240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" name="Line 28"/>
          <p:cNvSpPr/>
          <p:nvPr/>
        </p:nvSpPr>
        <p:spPr>
          <a:xfrm>
            <a:off x="4872038" y="4941888"/>
            <a:ext cx="201612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/>
          <p:nvPr/>
        </p:nvSpPr>
        <p:spPr>
          <a:xfrm>
            <a:off x="3935413" y="1730375"/>
            <a:ext cx="3771900" cy="6238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Vai ch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 kị sĩ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3992563" y="3654425"/>
            <a:ext cx="3771900" cy="6238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Vai chú bé Đất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6" name="Text Box 7"/>
          <p:cNvSpPr txBox="1"/>
          <p:nvPr/>
        </p:nvSpPr>
        <p:spPr>
          <a:xfrm>
            <a:off x="3992563" y="2692400"/>
            <a:ext cx="3771900" cy="6238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Vai công chúa</a:t>
            </a:r>
            <a:endParaRPr lang="en-US" altLang="en-US" sz="54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7" name="Text Box 8"/>
          <p:cNvSpPr txBox="1"/>
          <p:nvPr/>
        </p:nvSpPr>
        <p:spPr>
          <a:xfrm>
            <a:off x="4013200" y="4279900"/>
            <a:ext cx="3943350" cy="90011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Người dẫn chuyện</a:t>
            </a:r>
            <a:r>
              <a:rPr lang="en-US" alt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</a:t>
            </a:r>
            <a:endParaRPr lang="en-US" altLang="en-US" sz="54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0486" name="Text Box 17"/>
          <p:cNvSpPr txBox="1"/>
          <p:nvPr/>
        </p:nvSpPr>
        <p:spPr>
          <a:xfrm>
            <a:off x="4367213" y="815975"/>
            <a:ext cx="3833812" cy="5778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300" b="1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Đọc phân vai</a:t>
            </a:r>
            <a:endParaRPr lang="en-US" altLang="en-US" sz="3300" dirty="0">
              <a:solidFill>
                <a:srgbClr val="FFFF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5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736850" y="1585913"/>
            <a:ext cx="9047163" cy="2481263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sz="5400" b="1" dirty="0">
                <a:solidFill>
                  <a:srgbClr val="FF0000"/>
                </a:solidFill>
                <a:latin typeface="Cambria" panose="02040503050406030204" pitchFamily="18" charset="0"/>
              </a:rPr>
              <a:t>CẢM ƠN </a:t>
            </a:r>
            <a:r>
              <a:rPr dirty="0">
                <a:solidFill>
                  <a:srgbClr val="595959"/>
                </a:solidFill>
                <a:latin typeface="Cambria" panose="02040503050406030204" pitchFamily="18" charset="0"/>
              </a:rPr>
              <a:t>VÌ CÁC CON 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dirty="0">
                <a:solidFill>
                  <a:srgbClr val="595959"/>
                </a:solidFill>
                <a:latin typeface="Cambria" panose="02040503050406030204" pitchFamily="18" charset="0"/>
              </a:rPr>
              <a:t>ĐÃ RẤT </a:t>
            </a:r>
            <a:r>
              <a:rPr sz="4800" b="1" dirty="0">
                <a:solidFill>
                  <a:srgbClr val="7030A0"/>
                </a:solidFill>
                <a:latin typeface="Cambria" panose="02040503050406030204" pitchFamily="18" charset="0"/>
              </a:rPr>
              <a:t>TÍCH CỰC</a:t>
            </a:r>
            <a:r>
              <a:rPr b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dirty="0">
                <a:solidFill>
                  <a:srgbClr val="595959"/>
                </a:solidFill>
                <a:latin typeface="Cambria" panose="02040503050406030204" pitchFamily="18" charset="0"/>
              </a:rPr>
              <a:t>TRONG TIẾT HỌC.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endParaRPr dirty="0">
              <a:latin typeface="Cambria" panose="02040503050406030204" pitchFamily="18" charset="0"/>
            </a:endParaRPr>
          </a:p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dirty="0">
                <a:solidFill>
                  <a:srgbClr val="595959"/>
                </a:solidFill>
                <a:latin typeface="Cambria" panose="02040503050406030204" pitchFamily="18" charset="0"/>
              </a:rPr>
              <a:t>CHÚC CÁC CON MỘT </a:t>
            </a:r>
            <a:r>
              <a:rPr lang="vi-VN" dirty="0">
                <a:solidFill>
                  <a:srgbClr val="595959"/>
                </a:solidFill>
                <a:latin typeface="Cambria" panose="02040503050406030204" pitchFamily="18" charset="0"/>
              </a:rPr>
              <a:t>BUỔI HỌC </a:t>
            </a:r>
            <a:r>
              <a:rPr dirty="0">
                <a:solidFill>
                  <a:srgbClr val="595959"/>
                </a:solidFill>
                <a:latin typeface="Cambria" panose="02040503050406030204" pitchFamily="18" charset="0"/>
              </a:rPr>
              <a:t>TRÀN ĐẦY </a:t>
            </a:r>
            <a:r>
              <a:rPr sz="4400" b="1" dirty="0">
                <a:solidFill>
                  <a:srgbClr val="00B050"/>
                </a:solidFill>
                <a:latin typeface="Cambria" panose="02040503050406030204" pitchFamily="18" charset="0"/>
              </a:rPr>
              <a:t>NĂNG LƯỢNG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sz="4400" dirty="0">
                <a:solidFill>
                  <a:srgbClr val="FFC000"/>
                </a:solidFill>
                <a:latin typeface="Cambria" panose="02040503050406030204" pitchFamily="18" charset="0"/>
              </a:rPr>
              <a:t> </a:t>
            </a:r>
            <a:r>
              <a:rPr dirty="0">
                <a:solidFill>
                  <a:srgbClr val="595959"/>
                </a:solidFill>
                <a:latin typeface="Cambria" panose="02040503050406030204" pitchFamily="18" charset="0"/>
              </a:rPr>
              <a:t>VÀ </a:t>
            </a:r>
            <a:r>
              <a:rPr sz="4800" b="1" dirty="0">
                <a:solidFill>
                  <a:srgbClr val="E14D25"/>
                </a:solidFill>
                <a:latin typeface="Cambria" panose="02040503050406030204" pitchFamily="18" charset="0"/>
              </a:rPr>
              <a:t>BÌNH AN </a:t>
            </a:r>
            <a:r>
              <a:rPr dirty="0">
                <a:solidFill>
                  <a:srgbClr val="595959"/>
                </a:solidFill>
                <a:latin typeface="Cambria" panose="02040503050406030204" pitchFamily="18" charset="0"/>
              </a:rPr>
              <a:t>TRONG MÙA DỊCH COVID!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875"/>
            <a:ext cx="12192000" cy="6889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411" name="Group 5"/>
          <p:cNvGrpSpPr/>
          <p:nvPr/>
        </p:nvGrpSpPr>
        <p:grpSpPr>
          <a:xfrm>
            <a:off x="2409825" y="1811338"/>
            <a:ext cx="7791450" cy="1101725"/>
            <a:chOff x="2160948" y="1406693"/>
            <a:chExt cx="7790441" cy="1100479"/>
          </a:xfrm>
        </p:grpSpPr>
        <p:pic>
          <p:nvPicPr>
            <p:cNvPr id="4100" name="图片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8476" y="1425427"/>
              <a:ext cx="6315383" cy="10817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1" name="文本框 92"/>
            <p:cNvSpPr txBox="1"/>
            <p:nvPr/>
          </p:nvSpPr>
          <p:spPr>
            <a:xfrm>
              <a:off x="2160948" y="1406693"/>
              <a:ext cx="7790441" cy="9222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90000"/>
                </a:lnSpc>
                <a:spcBef>
                  <a:spcPts val="1000"/>
                </a:spcBef>
                <a:buNone/>
              </a:pPr>
              <a:r>
                <a:rPr lang="en-US" altLang="en-US" sz="6000" dirty="0" err="1">
                  <a:solidFill>
                    <a:srgbClr val="FF0000"/>
                  </a:solidFill>
                  <a:latin typeface=".VnAristote" panose="020B7200000000000000" pitchFamily="34" charset="0"/>
                  <a:cs typeface="Tahoma" panose="020B0604030504040204" pitchFamily="34" charset="0"/>
                </a:rPr>
                <a:t>Khởi</a:t>
              </a:r>
              <a:r>
                <a:rPr lang="en-US" altLang="en-US" sz="6000" dirty="0">
                  <a:solidFill>
                    <a:srgbClr val="FF0000"/>
                  </a:solidFill>
                  <a:latin typeface=".VnAristote" panose="020B72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6000" dirty="0" err="1">
                  <a:solidFill>
                    <a:srgbClr val="FF0000"/>
                  </a:solidFill>
                  <a:latin typeface=".VnAristote" panose="020B7200000000000000" pitchFamily="34" charset="0"/>
                  <a:cs typeface="Tahoma" panose="020B0604030504040204" pitchFamily="34" charset="0"/>
                </a:rPr>
                <a:t>động</a:t>
              </a:r>
              <a:endParaRPr lang="en-US" altLang="en-US" sz="6000" dirty="0">
                <a:solidFill>
                  <a:srgbClr val="FF0000"/>
                </a:solidFill>
                <a:latin typeface=".VnAristote" panose="020B7200000000000000" pitchFamily="34" charset="0"/>
                <a:ea typeface="Tahoma" panose="020B0604030504040204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5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733425" y="563563"/>
            <a:ext cx="8077200" cy="5016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Cu Chắt có những đồ chơi n</a:t>
            </a: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6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733425" y="1112838"/>
            <a:ext cx="108410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ch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kị sĩ cưỡi ngựa, một n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công chúa ngồi trong lầu son, một chú bé bằng đất.</a:t>
            </a:r>
            <a:endPara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4" name="Rectangle 16"/>
          <p:cNvSpPr/>
          <p:nvPr/>
        </p:nvSpPr>
        <p:spPr>
          <a:xfrm>
            <a:off x="1524000" y="2382838"/>
            <a:ext cx="8401050" cy="6461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5" name="Rectangle 6"/>
          <p:cNvSpPr/>
          <p:nvPr/>
        </p:nvSpPr>
        <p:spPr>
          <a:xfrm>
            <a:off x="1727200" y="3530600"/>
            <a:ext cx="8940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47713" y="2136775"/>
            <a:ext cx="7086600" cy="5032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2. Chú bé Đất đi đâu v</a:t>
            </a: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gặp chuyện gì?</a:t>
            </a:r>
            <a:endParaRPr lang="en-US" altLang="en-US" sz="2600" b="1" dirty="0">
              <a:solidFill>
                <a:srgbClr val="FFFF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776288" y="2687638"/>
            <a:ext cx="10936288" cy="1733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A. Chú bé Đất đi ra cánh đồng. Mới đến chái bếp, gặp trời mưa, chú ngấm nước v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nóng lên. Chú bèn chui v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 bếp nằm. Lúc đầu thấy khoan khoái, lúc sau thấy nóng rát cả chân tay khiến chú ta lùi lại. Rồi chú gặp ông Hòn Rấm.</a:t>
            </a:r>
            <a:endPara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733425" y="4586288"/>
            <a:ext cx="10950575" cy="1733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B. Chú bé Đất đi ra cánh đồng. Mới đến chái bếp, gặp trời mưa, chú ngấm nước v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bị rét.  Chú bèn chui v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 bếp sưởi ấm. Lúc đầu thấy khoan khoái, lúc sau thấy nóng rát cả chân tay khiến chú ta lùi lại. Rồi chú gặp ông Hòn Rấm.</a:t>
            </a:r>
            <a:endPara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00312 -0.2483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7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to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34600" y="6400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5"/>
          <p:cNvSpPr txBox="1"/>
          <p:nvPr/>
        </p:nvSpPr>
        <p:spPr>
          <a:xfrm>
            <a:off x="1752600" y="381000"/>
            <a:ext cx="838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lang="vi-VN" altLang="en-US" sz="2400" dirty="0">
              <a:latin typeface=".VnTime" panose="020B7200000000000000" pitchFamily="34" charset="0"/>
              <a:ea typeface="Arial" panose="020B0604020202020204" pitchFamily="34" charset="0"/>
            </a:endParaRPr>
          </a:p>
        </p:txBody>
      </p:sp>
      <p:pic>
        <p:nvPicPr>
          <p:cNvPr id="6148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7200" y="1314450"/>
            <a:ext cx="9144000" cy="523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3575050" y="411163"/>
            <a:ext cx="5448300" cy="8540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Đất Nung ( tiếp theo )</a:t>
            </a: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altLang="en-US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Nguyễn Kiên</a:t>
            </a:r>
            <a:endParaRPr lang="en-US" altLang="en-US" sz="2000" b="1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875"/>
            <a:ext cx="12192000" cy="6889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411" name="Group 5"/>
          <p:cNvGrpSpPr/>
          <p:nvPr/>
        </p:nvGrpSpPr>
        <p:grpSpPr>
          <a:xfrm>
            <a:off x="2409825" y="1811338"/>
            <a:ext cx="7791450" cy="1101725"/>
            <a:chOff x="2160948" y="1406693"/>
            <a:chExt cx="7790441" cy="1100479"/>
          </a:xfrm>
        </p:grpSpPr>
        <p:pic>
          <p:nvPicPr>
            <p:cNvPr id="8196" name="图片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8476" y="1425427"/>
              <a:ext cx="6315383" cy="10817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7" name="文本框 92"/>
            <p:cNvSpPr txBox="1"/>
            <p:nvPr/>
          </p:nvSpPr>
          <p:spPr>
            <a:xfrm>
              <a:off x="2160948" y="1406693"/>
              <a:ext cx="7790441" cy="9225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90000"/>
                </a:lnSpc>
                <a:spcBef>
                  <a:spcPts val="1000"/>
                </a:spcBef>
                <a:buFontTx/>
                <a:buNone/>
              </a:pPr>
              <a:r>
                <a:rPr lang="en-US" altLang="en-US" sz="6000" dirty="0" err="1">
                  <a:solidFill>
                    <a:srgbClr val="FF0000"/>
                  </a:solidFill>
                  <a:latin typeface=".VnAristote" panose="020B7200000000000000" pitchFamily="34" charset="0"/>
                  <a:cs typeface="Tahoma" panose="020B0604030504040204" pitchFamily="34" charset="0"/>
                </a:rPr>
                <a:t>Trải</a:t>
              </a:r>
              <a:r>
                <a:rPr lang="en-US" altLang="en-US" sz="6000" dirty="0">
                  <a:solidFill>
                    <a:srgbClr val="FF0000"/>
                  </a:solidFill>
                  <a:latin typeface=".VnAristote" panose="020B72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6000" dirty="0" err="1">
                  <a:solidFill>
                    <a:srgbClr val="FF0000"/>
                  </a:solidFill>
                  <a:latin typeface=".VnAristote" panose="020B7200000000000000" pitchFamily="34" charset="0"/>
                  <a:cs typeface="Tahoma" panose="020B0604030504040204" pitchFamily="34" charset="0"/>
                </a:rPr>
                <a:t>nghiệm</a:t>
              </a:r>
              <a:endParaRPr lang="en-US" altLang="en-US" sz="6000" dirty="0">
                <a:solidFill>
                  <a:srgbClr val="FF0000"/>
                </a:solidFill>
                <a:latin typeface=".VnAristote" panose="020B7200000000000000" pitchFamily="34" charset="0"/>
                <a:ea typeface="Tahoma" panose="020B0604030504040204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5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sz="quarter" idx="1"/>
          </p:nvPr>
        </p:nvSpPr>
        <p:spPr>
          <a:xfrm>
            <a:off x="3179763" y="1336675"/>
            <a:ext cx="5978525" cy="676275"/>
          </a:xfrm>
          <a:ln/>
        </p:spPr>
        <p:txBody>
          <a:bodyPr vert="horz" wrap="square" lIns="91440" tIns="45720" rIns="91440" bIns="45720" anchor="t" anchorCtr="0"/>
          <a:lstStyle/>
          <a:p>
            <a:pPr marL="53975" indent="0" algn="ctr">
              <a:buClrTx/>
              <a:buSzTx/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Đất Nung (tiếp theo)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9" name="Hộp_Văn_Bản 11"/>
          <p:cNvSpPr txBox="1"/>
          <p:nvPr/>
        </p:nvSpPr>
        <p:spPr>
          <a:xfrm>
            <a:off x="2082800" y="385763"/>
            <a:ext cx="8172450" cy="973137"/>
          </a:xfrm>
          <a:prstGeom prst="rect">
            <a:avLst/>
          </a:prstGeom>
          <a:noFill/>
          <a:ln w="9525">
            <a:noFill/>
          </a:ln>
        </p:spPr>
        <p:txBody>
          <a:bodyPr lIns="110249" tIns="55125" rIns="110249" bIns="55125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tháng 12 n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2021</a:t>
            </a:r>
          </a:p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alt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2800" u="sng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743700" y="2108200"/>
            <a:ext cx="0" cy="373856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Text Box 402"/>
          <p:cNvSpPr txBox="1"/>
          <p:nvPr/>
        </p:nvSpPr>
        <p:spPr>
          <a:xfrm>
            <a:off x="1928813" y="4652963"/>
            <a:ext cx="31956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Đọc từ: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oảng hốt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48"/>
          <p:cNvSpPr txBox="1"/>
          <p:nvPr/>
        </p:nvSpPr>
        <p:spPr>
          <a:xfrm>
            <a:off x="3216275" y="5148263"/>
            <a:ext cx="12588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nhũn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48"/>
          <p:cNvSpPr txBox="1"/>
          <p:nvPr/>
        </p:nvSpPr>
        <p:spPr>
          <a:xfrm>
            <a:off x="3200400" y="5695950"/>
            <a:ext cx="22034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cộc tuếch.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1038" y="2038350"/>
            <a:ext cx="5967412" cy="50006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1: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người bột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công chúa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3113" y="4029075"/>
            <a:ext cx="4138612" cy="5000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4: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lại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5013" y="3365500"/>
            <a:ext cx="5106987" cy="50006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thuyền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bột lại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1213" y="2700338"/>
            <a:ext cx="5229225" cy="50006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2: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công chúa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trốn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48488" y="1989138"/>
            <a:ext cx="20828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buồn tênh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48488" y="2497138"/>
            <a:ext cx="2082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hoảng hốt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48488" y="3009900"/>
            <a:ext cx="2082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nhũn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48488" y="3513138"/>
            <a:ext cx="2082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se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48488" y="4037013"/>
            <a:ext cx="20828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cộc tuếch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4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9"/>
          <p:cNvSpPr/>
          <p:nvPr/>
        </p:nvSpPr>
        <p:spPr>
          <a:xfrm flipH="1">
            <a:off x="10871200" y="1428750"/>
            <a:ext cx="1143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3" name="Line 29"/>
          <p:cNvSpPr/>
          <p:nvPr/>
        </p:nvSpPr>
        <p:spPr>
          <a:xfrm flipH="1">
            <a:off x="6600825" y="1385888"/>
            <a:ext cx="1143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4" name="Line 29"/>
          <p:cNvSpPr/>
          <p:nvPr/>
        </p:nvSpPr>
        <p:spPr>
          <a:xfrm flipH="1">
            <a:off x="10775950" y="1428750"/>
            <a:ext cx="1143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5" name="Line 29"/>
          <p:cNvSpPr/>
          <p:nvPr/>
        </p:nvSpPr>
        <p:spPr>
          <a:xfrm flipH="1">
            <a:off x="4022725" y="1385888"/>
            <a:ext cx="1143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6" name="Text Box 402"/>
          <p:cNvSpPr txBox="1"/>
          <p:nvPr/>
        </p:nvSpPr>
        <p:spPr>
          <a:xfrm>
            <a:off x="617538" y="774700"/>
            <a:ext cx="16922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Đọc câu: 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0247" name="Text Box 86"/>
          <p:cNvSpPr txBox="1"/>
          <p:nvPr/>
        </p:nvSpPr>
        <p:spPr>
          <a:xfrm>
            <a:off x="479425" y="1376363"/>
            <a:ext cx="11441113" cy="93186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kị sĩ </a:t>
            </a:r>
            <a:r>
              <a:rPr lang="en-US" alt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 hốt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biết mình bị lừa, vội dìu công chúa chạy trốn. Chiếc thuyền mảnh  trôi qua cống ra con ngòi.  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8" name="Line 29"/>
          <p:cNvSpPr/>
          <p:nvPr/>
        </p:nvSpPr>
        <p:spPr>
          <a:xfrm flipH="1">
            <a:off x="2446338" y="1841500"/>
            <a:ext cx="1143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9" name="Line 29"/>
          <p:cNvSpPr/>
          <p:nvPr/>
        </p:nvSpPr>
        <p:spPr>
          <a:xfrm flipH="1">
            <a:off x="6199188" y="1863725"/>
            <a:ext cx="1143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50" name="Line 29"/>
          <p:cNvSpPr/>
          <p:nvPr/>
        </p:nvSpPr>
        <p:spPr>
          <a:xfrm flipH="1">
            <a:off x="6256338" y="1857375"/>
            <a:ext cx="1143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/>
          <p:nvPr/>
        </p:nvSpPr>
        <p:spPr>
          <a:xfrm>
            <a:off x="657225" y="1022350"/>
            <a:ext cx="6375400" cy="584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buNone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Kể lại tai nạn của hai người bột?</a:t>
            </a: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225" y="1773238"/>
            <a:ext cx="11126788" cy="20621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người bột sống trong lọ thủy tinh, chuột cạy nắp lọ tha 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công chúa v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cống. Ch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kị sĩ đi tìm 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công chúa bị chuột lừa v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cống. Hai người chạy trốn, thuyền lật, cả hai bị ngấm nước, nhũn cả chân tay.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sz="quarter" idx="1"/>
          </p:nvPr>
        </p:nvSpPr>
        <p:spPr>
          <a:xfrm>
            <a:off x="3179763" y="1336675"/>
            <a:ext cx="5978525" cy="676275"/>
          </a:xfrm>
          <a:ln/>
        </p:spPr>
        <p:txBody>
          <a:bodyPr vert="horz" wrap="square" lIns="91440" tIns="45720" rIns="91440" bIns="45720" anchor="t" anchorCtr="0"/>
          <a:lstStyle/>
          <a:p>
            <a:pPr marL="53975" indent="0" algn="ctr">
              <a:buClrTx/>
              <a:buSzTx/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Đất Nung (tiếp theo)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1" name="Hộp_Văn_Bản 11"/>
          <p:cNvSpPr txBox="1"/>
          <p:nvPr/>
        </p:nvSpPr>
        <p:spPr>
          <a:xfrm>
            <a:off x="2082800" y="385763"/>
            <a:ext cx="8172450" cy="973137"/>
          </a:xfrm>
          <a:prstGeom prst="rect">
            <a:avLst/>
          </a:prstGeom>
          <a:noFill/>
          <a:ln w="9525">
            <a:noFill/>
          </a:ln>
        </p:spPr>
        <p:txBody>
          <a:bodyPr lIns="110249" tIns="55125" rIns="110249" bIns="55125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tháng 12 n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2021</a:t>
            </a:r>
          </a:p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alt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2800" u="sng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527800" y="2108200"/>
            <a:ext cx="0" cy="373856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293" name="Text Box 402"/>
          <p:cNvSpPr txBox="1"/>
          <p:nvPr/>
        </p:nvSpPr>
        <p:spPr>
          <a:xfrm>
            <a:off x="1928813" y="4652963"/>
            <a:ext cx="31956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Đọc từ: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oảng hốt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4" name="Text Box 48"/>
          <p:cNvSpPr txBox="1"/>
          <p:nvPr/>
        </p:nvSpPr>
        <p:spPr>
          <a:xfrm>
            <a:off x="3216275" y="5148263"/>
            <a:ext cx="12588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nhũn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5" name="Text Box 48"/>
          <p:cNvSpPr txBox="1"/>
          <p:nvPr/>
        </p:nvSpPr>
        <p:spPr>
          <a:xfrm>
            <a:off x="3200400" y="5695950"/>
            <a:ext cx="22034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cộc tuếch.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6" name="Rectangle 13"/>
          <p:cNvSpPr/>
          <p:nvPr/>
        </p:nvSpPr>
        <p:spPr>
          <a:xfrm>
            <a:off x="681038" y="2038350"/>
            <a:ext cx="5967412" cy="50006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1: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người bột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công chúa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7" name="Rectangle 18"/>
          <p:cNvSpPr/>
          <p:nvPr/>
        </p:nvSpPr>
        <p:spPr>
          <a:xfrm>
            <a:off x="773113" y="4029075"/>
            <a:ext cx="4138612" cy="5000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4: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lại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8" name="Rectangle 21"/>
          <p:cNvSpPr/>
          <p:nvPr/>
        </p:nvSpPr>
        <p:spPr>
          <a:xfrm>
            <a:off x="735013" y="3365500"/>
            <a:ext cx="5106987" cy="50006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thuyền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bột lại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9" name="Rectangle 22"/>
          <p:cNvSpPr/>
          <p:nvPr/>
        </p:nvSpPr>
        <p:spPr>
          <a:xfrm>
            <a:off x="811213" y="2700338"/>
            <a:ext cx="5229225" cy="50006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2: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công chúa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trốn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48450" y="2073275"/>
            <a:ext cx="4841875" cy="9318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1: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Kể lại tai nạn của hai người bột.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1047</Words>
  <Application>Microsoft Office PowerPoint</Application>
  <PresentationFormat>Widescreen</PresentationFormat>
  <Paragraphs>153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.VnAristote</vt:lpstr>
      <vt:lpstr>.VnTime</vt:lpstr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Cao Duyên</cp:lastModifiedBy>
  <cp:revision>589</cp:revision>
  <dcterms:created xsi:type="dcterms:W3CDTF">2020-04-06T02:44:00Z</dcterms:created>
  <dcterms:modified xsi:type="dcterms:W3CDTF">2021-12-12T17:46:46Z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0C319509C5624CBFB0CE3F322EA07A2B</vt:lpwstr>
  </property>
  <property fmtid="{D5CDD505-2E9C-101B-9397-08002B2CF9AE}" pid="3" name="KSOProductBuildVer">
    <vt:lpwstr>1033-11.2.0.10382</vt:lpwstr>
  </property>
</Properties>
</file>